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9" r:id="rId4"/>
    <p:sldId id="258" r:id="rId5"/>
    <p:sldId id="257" r:id="rId6"/>
    <p:sldId id="270" r:id="rId7"/>
    <p:sldId id="260" r:id="rId8"/>
    <p:sldId id="261" r:id="rId9"/>
    <p:sldId id="264" r:id="rId10"/>
    <p:sldId id="265" r:id="rId11"/>
    <p:sldId id="267" r:id="rId12"/>
    <p:sldId id="268" r:id="rId13"/>
    <p:sldId id="266" r:id="rId14"/>
  </p:sldIdLst>
  <p:sldSz cx="14630400" cy="8229600"/>
  <p:notesSz cx="8229600" cy="14630400"/>
  <p:embeddedFontLst>
    <p:embeddedFont>
      <p:font typeface="Copperplate Gothic Bold" panose="020E0705020206020404" pitchFamily="34" charset="0"/>
      <p:regular r:id="rId16"/>
    </p:embeddedFont>
    <p:embeddedFont>
      <p:font typeface="Corbel" panose="020B0503020204020204" pitchFamily="34" charset="0"/>
      <p:regular r:id="rId17"/>
      <p:bold r:id="rId18"/>
      <p:italic r:id="rId19"/>
      <p:bold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Montserrat Bold" panose="020B0604020202020204" charset="-52"/>
      <p:bold r:id="rId25"/>
    </p:embeddedFont>
    <p:embeddedFont>
      <p:font typeface="Source Sans Pro" panose="020B0503030403020204" pitchFamily="34" charset="0"/>
      <p:regular r:id="rId26"/>
      <p:bold r:id="rId27"/>
    </p:embeddedFont>
    <p:embeddedFont>
      <p:font typeface="Source Sans Pro Bold" panose="020B0703030403020204" charset="0"/>
      <p:bold r:id="rId28"/>
    </p:embeddedFont>
    <p:embeddedFont>
      <p:font typeface="Yu Gothic UI Light" panose="020B0300000000000000" pitchFamily="34" charset="-128"/>
      <p:regular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727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75B53-1A64-3532-3604-AA16D0190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16888-61D9-14F7-9D74-9F187B273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6E1EF-A659-A4F9-D70D-7DB96A8AE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89733-E33C-9381-0463-5D8595A80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50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B28E-DBEE-F005-7422-D9D25AA2B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8503B-4702-A832-E79D-0A162EF86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D4F39-EA3C-8A81-6B8C-1FA1711BC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CC766-BEF8-ECA1-E6D9-34E6963C4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77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BBE67-6545-9EE2-A7AF-6FC5A9FF5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7D596-4F8D-F7C8-D05B-C9A15DFEF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16CDB-4ECB-36CF-3244-913C3D647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171AF-FE3A-5DE1-C799-A732321BC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76E3-979A-A06D-8523-792564C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005D3-FA49-DC61-8FAB-6B3ACC954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A29724-AE5C-63ED-5E11-3983AE2DE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B3D66-A0BE-CECA-9DA2-741F89AFC7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68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D0D41-D2C4-1196-04C7-0BB2F1601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FE0AE-B947-0FF7-A7A5-0226FB633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5D006-F0F5-2CC6-A675-68045E8D3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1CEF3-CC1F-9816-A374-FB8B4AC9F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19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8842B-7B4E-A233-ACE4-DEBAEA5E9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23EC5-487F-1565-84F9-92EBC5B5D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D802-662D-521F-79E4-27F62C365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570EA-5170-2020-A221-B443FB0258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5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348" y="2311241"/>
            <a:ext cx="8280202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Source Sans Pro" panose="020B0503030403020204" pitchFamily="34" charset="0"/>
                <a:cs typeface="Montserrat Bold" pitchFamily="34" charset="-120"/>
              </a:rPr>
              <a:t>Система мониторинга </a:t>
            </a:r>
            <a:br>
              <a:rPr lang="ru-RU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Source Sans Pro" panose="020B0503030403020204" pitchFamily="34" charset="0"/>
                <a:cs typeface="Montserrat Bold" pitchFamily="34" charset="-120"/>
              </a:rPr>
            </a:br>
            <a:r>
              <a:rPr lang="ru-RU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Source Sans Pro" panose="020B0503030403020204" pitchFamily="34" charset="0"/>
                <a:cs typeface="Montserrat Bold" pitchFamily="34" charset="-120"/>
              </a:rPr>
              <a:t>с </a:t>
            </a:r>
            <a:r>
              <a:rPr lang="en-US" sz="4400" b="1" kern="0" spc="-44" dirty="0" err="1">
                <a:solidFill>
                  <a:srgbClr val="000000"/>
                </a:solidFill>
                <a:latin typeface="Corbel" panose="020B0503020204020204" pitchFamily="34" charset="0"/>
                <a:ea typeface="Source Sans Pro" panose="020B0503030403020204" pitchFamily="34" charset="0"/>
                <a:cs typeface="Montserrat Bold" pitchFamily="34" charset="-120"/>
              </a:rPr>
              <a:t>WiFi</a:t>
            </a:r>
            <a:r>
              <a:rPr lang="en-US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Source Sans Pro" panose="020B0503030403020204" pitchFamily="34" charset="0"/>
                <a:cs typeface="Montserrat Bold" pitchFamily="34" charset="-120"/>
              </a:rPr>
              <a:t> </a:t>
            </a:r>
            <a:r>
              <a:rPr lang="ru-RU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Source Sans Pro" panose="020B0503030403020204" pitchFamily="34" charset="0"/>
                <a:cs typeface="Montserrat Bold" pitchFamily="34" charset="-120"/>
              </a:rPr>
              <a:t>покрытием</a:t>
            </a:r>
          </a:p>
          <a:p>
            <a:pPr marL="0" indent="0">
              <a:lnSpc>
                <a:spcPts val="5500"/>
              </a:lnSpc>
              <a:buNone/>
            </a:pPr>
            <a:r>
              <a:rPr lang="ru-RU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Source Sans Pro" panose="020B0503030403020204" pitchFamily="34" charset="0"/>
                <a:cs typeface="Montserrat Bold" pitchFamily="34" charset="-120"/>
              </a:rPr>
              <a:t>на производственной площадке</a:t>
            </a:r>
            <a:endParaRPr lang="en-US" sz="4400" dirty="0">
              <a:latin typeface="Corbel" panose="020B0503020204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95720" y="5653683"/>
            <a:ext cx="13108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MG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863798" y="5304328"/>
            <a:ext cx="5285850" cy="89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ru-RU" sz="2400" dirty="0">
                <a:solidFill>
                  <a:srgbClr val="3D3838"/>
                </a:solidFill>
                <a:ea typeface="Source Sans Pro Bold" pitchFamily="34" charset="-122"/>
              </a:rPr>
              <a:t>Студенты групп М24-Ш02, Ш04</a:t>
            </a:r>
            <a:br>
              <a:rPr lang="ru-RU" sz="2400" dirty="0">
                <a:solidFill>
                  <a:srgbClr val="3D3838"/>
                </a:solidFill>
                <a:ea typeface="Source Sans Pro Bold" pitchFamily="34" charset="-122"/>
              </a:rPr>
            </a:br>
            <a:r>
              <a:rPr lang="ru-RU" sz="2400" dirty="0">
                <a:solidFill>
                  <a:srgbClr val="3D3838"/>
                </a:solidFill>
                <a:ea typeface="Source Sans Pro Bold" pitchFamily="34" charset="-122"/>
              </a:rPr>
              <a:t>Галеева М.Э., Мельников В.Е., Николаев С.С.</a:t>
            </a:r>
            <a:endParaRPr lang="en-US" sz="24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304AE0E-9EFB-4B9C-CD33-767434DB032C}"/>
              </a:ext>
            </a:extLst>
          </p:cNvPr>
          <p:cNvSpPr/>
          <p:nvPr/>
        </p:nvSpPr>
        <p:spPr>
          <a:xfrm>
            <a:off x="2900547" y="7664521"/>
            <a:ext cx="3249101" cy="370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ru-RU" sz="2400" b="1" dirty="0">
                <a:solidFill>
                  <a:srgbClr val="3D3838"/>
                </a:solidFill>
                <a:ea typeface="Source Sans Pro Bold" pitchFamily="34" charset="-122"/>
              </a:rPr>
              <a:t>Москва, 2025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8848A-B878-D5F1-9303-8E9E9FF42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764AF52-4FE9-4FBC-142D-B15A19C29A7D}"/>
              </a:ext>
            </a:extLst>
          </p:cNvPr>
          <p:cNvSpPr/>
          <p:nvPr/>
        </p:nvSpPr>
        <p:spPr>
          <a:xfrm>
            <a:off x="721638" y="785638"/>
            <a:ext cx="7700724" cy="2343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ru-RU" sz="3650" b="1" kern="0" spc="-37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</a:rPr>
              <a:t>Этап: разработка прототипа </a:t>
            </a:r>
            <a:br>
              <a:rPr lang="ru-RU" sz="3650" b="1" kern="0" spc="-37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</a:rPr>
            </a:br>
            <a:r>
              <a:rPr lang="ru-RU" sz="3650" b="1" kern="0" spc="-37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</a:rPr>
              <a:t>системы (</a:t>
            </a:r>
            <a:r>
              <a:rPr lang="en-US" sz="3650" b="1" kern="0" spc="-37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</a:rPr>
              <a:t>MVP)</a:t>
            </a:r>
            <a:endParaRPr lang="en-US" sz="3650" dirty="0">
              <a:latin typeface="Corbel" panose="020B0503020204020204" pitchFamily="34" charset="0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1213EE93-5DE2-C249-AB70-7FB472F06FCB}"/>
              </a:ext>
            </a:extLst>
          </p:cNvPr>
          <p:cNvSpPr/>
          <p:nvPr/>
        </p:nvSpPr>
        <p:spPr>
          <a:xfrm>
            <a:off x="1467386" y="2799814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Установка и настройка программного обеспечения</a:t>
            </a:r>
            <a:endParaRPr lang="en-US" sz="2400" dirty="0">
              <a:latin typeface="+mj-lt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8CF69E75-B5A0-C45B-8DE6-C80D8A7A5B11}"/>
              </a:ext>
            </a:extLst>
          </p:cNvPr>
          <p:cNvSpPr/>
          <p:nvPr/>
        </p:nvSpPr>
        <p:spPr>
          <a:xfrm>
            <a:off x="1467386" y="4681120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Предоставление </a:t>
            </a:r>
            <a:r>
              <a:rPr lang="en-US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MVP </a:t>
            </a: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Заказчику</a:t>
            </a:r>
            <a:endParaRPr lang="en-US" sz="2400" dirty="0">
              <a:latin typeface="+mj-lt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A5DFCCE5-9DAB-168B-3A72-FE97A3239734}"/>
              </a:ext>
            </a:extLst>
          </p:cNvPr>
          <p:cNvSpPr/>
          <p:nvPr/>
        </p:nvSpPr>
        <p:spPr>
          <a:xfrm>
            <a:off x="1467386" y="3740467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Сборка аппаратной части</a:t>
            </a: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09BB182E-F49B-F098-9913-5F1104BAAEBB}"/>
              </a:ext>
            </a:extLst>
          </p:cNvPr>
          <p:cNvSpPr/>
          <p:nvPr/>
        </p:nvSpPr>
        <p:spPr>
          <a:xfrm>
            <a:off x="1467386" y="5622626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Тестирование системы в реальных условиях</a:t>
            </a:r>
            <a:endParaRPr lang="en-US" sz="2400" dirty="0">
              <a:latin typeface="+mj-lt"/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252E875C-7A73-CD6B-28A7-E4EE360FB0DC}"/>
              </a:ext>
            </a:extLst>
          </p:cNvPr>
          <p:cNvSpPr/>
          <p:nvPr/>
        </p:nvSpPr>
        <p:spPr>
          <a:xfrm>
            <a:off x="830993" y="2742115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Shape 8">
            <a:extLst>
              <a:ext uri="{FF2B5EF4-FFF2-40B4-BE49-F238E27FC236}">
                <a16:creationId xmlns:a16="http://schemas.microsoft.com/office/drawing/2014/main" id="{FA54B294-8AFB-42FC-57E0-7A4EC468217D}"/>
              </a:ext>
            </a:extLst>
          </p:cNvPr>
          <p:cNvSpPr/>
          <p:nvPr/>
        </p:nvSpPr>
        <p:spPr>
          <a:xfrm>
            <a:off x="830993" y="3686241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9" name="Shape 18">
            <a:extLst>
              <a:ext uri="{FF2B5EF4-FFF2-40B4-BE49-F238E27FC236}">
                <a16:creationId xmlns:a16="http://schemas.microsoft.com/office/drawing/2014/main" id="{232FE352-D4DB-4B76-906B-BE4661C29E0F}"/>
              </a:ext>
            </a:extLst>
          </p:cNvPr>
          <p:cNvSpPr/>
          <p:nvPr/>
        </p:nvSpPr>
        <p:spPr>
          <a:xfrm>
            <a:off x="830993" y="4621993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23507268-A517-72FC-213D-12C19CD0D1A8}"/>
              </a:ext>
            </a:extLst>
          </p:cNvPr>
          <p:cNvSpPr/>
          <p:nvPr/>
        </p:nvSpPr>
        <p:spPr>
          <a:xfrm>
            <a:off x="830993" y="5549224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D1D7E4D7-F9DF-CCF5-C452-5CCD779BF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1" r="12499"/>
          <a:stretch/>
        </p:blipFill>
        <p:spPr bwMode="auto">
          <a:xfrm>
            <a:off x="8976638" y="0"/>
            <a:ext cx="565376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2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4993B-3359-0B49-1BE9-43B09F545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1C7644A-BF5D-59F7-69C4-977BD383CBBA}"/>
              </a:ext>
            </a:extLst>
          </p:cNvPr>
          <p:cNvSpPr/>
          <p:nvPr/>
        </p:nvSpPr>
        <p:spPr>
          <a:xfrm>
            <a:off x="995417" y="545115"/>
            <a:ext cx="12639566" cy="93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kern="0" spc="-35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</a:rPr>
              <a:t>Minimal Valuable Product: </a:t>
            </a:r>
            <a:r>
              <a:rPr lang="ru-RU" sz="3450" b="1" kern="0" spc="-35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</a:rPr>
              <a:t>Архитектура</a:t>
            </a:r>
            <a:endParaRPr lang="en-US" sz="3450" dirty="0">
              <a:latin typeface="Corbel" panose="020B050302020402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692AC2D-AA27-7BF0-745B-0D6D91FF967F}"/>
              </a:ext>
            </a:extLst>
          </p:cNvPr>
          <p:cNvSpPr/>
          <p:nvPr/>
        </p:nvSpPr>
        <p:spPr>
          <a:xfrm>
            <a:off x="12781052" y="7674796"/>
            <a:ext cx="1849348" cy="482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6EA5F49-20EE-5B08-1F81-9FCA8D70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785" y="1476468"/>
            <a:ext cx="7516830" cy="60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0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899CF-BC3D-B0BA-1F02-0B8064EC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BFAC9FD-9B63-B545-2732-BE75C1A7000A}"/>
              </a:ext>
            </a:extLst>
          </p:cNvPr>
          <p:cNvSpPr/>
          <p:nvPr/>
        </p:nvSpPr>
        <p:spPr>
          <a:xfrm>
            <a:off x="830993" y="890340"/>
            <a:ext cx="7700724" cy="2343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ru-RU" sz="3650" b="1" kern="0" spc="-37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</a:rPr>
              <a:t>Этап: разработка финального продукта</a:t>
            </a:r>
            <a:endParaRPr lang="en-US" sz="3650" dirty="0">
              <a:latin typeface="Corbel" panose="020B0503020204020204" pitchFamily="34" charset="0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9DF66DAE-B90F-A0FC-DADD-7FC3695622CC}"/>
              </a:ext>
            </a:extLst>
          </p:cNvPr>
          <p:cNvSpPr/>
          <p:nvPr/>
        </p:nvSpPr>
        <p:spPr>
          <a:xfrm>
            <a:off x="1467386" y="3316344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Доработка программного обеспечения</a:t>
            </a:r>
            <a:endParaRPr lang="en-US" sz="2400" dirty="0">
              <a:latin typeface="+mj-lt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960DD7A6-2BBB-9913-863C-DFD9281E61DD}"/>
              </a:ext>
            </a:extLst>
          </p:cNvPr>
          <p:cNvSpPr/>
          <p:nvPr/>
        </p:nvSpPr>
        <p:spPr>
          <a:xfrm>
            <a:off x="1467386" y="4108786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Исправление ошибок,</a:t>
            </a:r>
            <a:b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</a:b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выявленных на этапе тестирования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7A4C5F38-E738-2093-9B72-B80A48529C04}"/>
              </a:ext>
            </a:extLst>
          </p:cNvPr>
          <p:cNvSpPr/>
          <p:nvPr/>
        </p:nvSpPr>
        <p:spPr>
          <a:xfrm>
            <a:off x="830993" y="3237705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Shape 8">
            <a:extLst>
              <a:ext uri="{FF2B5EF4-FFF2-40B4-BE49-F238E27FC236}">
                <a16:creationId xmlns:a16="http://schemas.microsoft.com/office/drawing/2014/main" id="{D5C397BE-B374-83DF-EA10-EC5BA974E0CB}"/>
              </a:ext>
            </a:extLst>
          </p:cNvPr>
          <p:cNvSpPr/>
          <p:nvPr/>
        </p:nvSpPr>
        <p:spPr>
          <a:xfrm>
            <a:off x="830993" y="4181831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55666F8E-8E49-7EBC-66B2-9ABF0D0ED3CE}"/>
              </a:ext>
            </a:extLst>
          </p:cNvPr>
          <p:cNvSpPr/>
          <p:nvPr/>
        </p:nvSpPr>
        <p:spPr>
          <a:xfrm>
            <a:off x="1480183" y="5485600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Валидация системы</a:t>
            </a:r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E5F6B174-0B1F-B283-7C44-9DB828AD5AEA}"/>
              </a:ext>
            </a:extLst>
          </p:cNvPr>
          <p:cNvSpPr/>
          <p:nvPr/>
        </p:nvSpPr>
        <p:spPr>
          <a:xfrm>
            <a:off x="843790" y="5412198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B061132C-7E69-14C6-D40F-F94785C5A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r="15300"/>
          <a:stretch/>
        </p:blipFill>
        <p:spPr bwMode="auto">
          <a:xfrm>
            <a:off x="7237229" y="-6014"/>
            <a:ext cx="7506586" cy="83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12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8630-428B-086A-8109-BBCC7B618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ADA37C0-8893-39B8-0E5E-BD2CA415C1CF}"/>
              </a:ext>
            </a:extLst>
          </p:cNvPr>
          <p:cNvSpPr/>
          <p:nvPr/>
        </p:nvSpPr>
        <p:spPr>
          <a:xfrm>
            <a:off x="721638" y="829180"/>
            <a:ext cx="7700724" cy="2343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ru-RU" sz="3650" b="1" kern="0" spc="-37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</a:rPr>
              <a:t>Этап: Документирование и сдача проекта</a:t>
            </a:r>
            <a:endParaRPr lang="en-US" sz="3650" dirty="0">
              <a:latin typeface="Corbel" panose="020B0503020204020204" pitchFamily="34" charset="0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0E641C0D-5498-4E12-E3B0-3D5C4F922A6F}"/>
              </a:ext>
            </a:extLst>
          </p:cNvPr>
          <p:cNvSpPr/>
          <p:nvPr/>
        </p:nvSpPr>
        <p:spPr>
          <a:xfrm>
            <a:off x="1467386" y="3218914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Оформление проектной, конструкторской</a:t>
            </a:r>
            <a:b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</a:b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 и эксплуатационной документации</a:t>
            </a:r>
            <a:endParaRPr lang="en-US" sz="2400" dirty="0">
              <a:latin typeface="+mj-lt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680CBE96-F088-999D-A082-6E2F04594F9B}"/>
              </a:ext>
            </a:extLst>
          </p:cNvPr>
          <p:cNvSpPr/>
          <p:nvPr/>
        </p:nvSpPr>
        <p:spPr>
          <a:xfrm>
            <a:off x="1467386" y="5100220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Защита проекта</a:t>
            </a:r>
            <a:endParaRPr lang="en-US" sz="2400" dirty="0">
              <a:latin typeface="+mj-lt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7B9506BB-4626-2680-B1A5-19E0ACE144F9}"/>
              </a:ext>
            </a:extLst>
          </p:cNvPr>
          <p:cNvSpPr/>
          <p:nvPr/>
        </p:nvSpPr>
        <p:spPr>
          <a:xfrm>
            <a:off x="1467386" y="4230447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Передача документации Заказчику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EA24B55E-4FA3-F285-351A-C3A5B77C9E63}"/>
              </a:ext>
            </a:extLst>
          </p:cNvPr>
          <p:cNvSpPr/>
          <p:nvPr/>
        </p:nvSpPr>
        <p:spPr>
          <a:xfrm>
            <a:off x="830993" y="3161215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Shape 8">
            <a:extLst>
              <a:ext uri="{FF2B5EF4-FFF2-40B4-BE49-F238E27FC236}">
                <a16:creationId xmlns:a16="http://schemas.microsoft.com/office/drawing/2014/main" id="{DA0C07E7-C639-E964-44F9-BB13EAEDF731}"/>
              </a:ext>
            </a:extLst>
          </p:cNvPr>
          <p:cNvSpPr/>
          <p:nvPr/>
        </p:nvSpPr>
        <p:spPr>
          <a:xfrm>
            <a:off x="830993" y="4140781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9" name="Shape 18">
            <a:extLst>
              <a:ext uri="{FF2B5EF4-FFF2-40B4-BE49-F238E27FC236}">
                <a16:creationId xmlns:a16="http://schemas.microsoft.com/office/drawing/2014/main" id="{AB6A71BC-3558-1F35-5230-FC6AA2B7BFD5}"/>
              </a:ext>
            </a:extLst>
          </p:cNvPr>
          <p:cNvSpPr/>
          <p:nvPr/>
        </p:nvSpPr>
        <p:spPr>
          <a:xfrm>
            <a:off x="830993" y="5041093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B0D8101F-3BE7-5F19-7F1E-9E312E38E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9"/>
          <a:stretch/>
        </p:blipFill>
        <p:spPr bwMode="auto">
          <a:xfrm>
            <a:off x="7865533" y="0"/>
            <a:ext cx="743743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17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38563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Рыночный спрос: рост спроса на IoT-решения в промышленности</a:t>
            </a:r>
            <a:endParaRPr lang="en-US" sz="4400" dirty="0">
              <a:latin typeface="Corbel" panose="020B05030202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3734753"/>
            <a:ext cx="2128957" cy="8442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4015026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675" y="3981569"/>
            <a:ext cx="51118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Увеличение производительности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15533" y="4594622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4640699"/>
            <a:ext cx="4257913" cy="8442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9905" y="4831437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6465213" y="4887516"/>
            <a:ext cx="262901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Снижение затрат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80071" y="5500568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5546646"/>
            <a:ext cx="6386870" cy="8442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99548" y="5737384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7529632" y="5793462"/>
            <a:ext cx="561236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Повышение конкурентоспособности</a:t>
            </a:r>
            <a:endParaRPr lang="en-US" sz="22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72AB0C1-FEC0-D6EA-C483-4959FBA52EF5}"/>
              </a:ext>
            </a:extLst>
          </p:cNvPr>
          <p:cNvSpPr/>
          <p:nvPr/>
        </p:nvSpPr>
        <p:spPr>
          <a:xfrm>
            <a:off x="12781052" y="7674796"/>
            <a:ext cx="1849348" cy="482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49314A1-D5EA-42AE-5475-93CD8C8138E4}"/>
              </a:ext>
            </a:extLst>
          </p:cNvPr>
          <p:cNvSpPr/>
          <p:nvPr/>
        </p:nvSpPr>
        <p:spPr>
          <a:xfrm>
            <a:off x="12781052" y="7674796"/>
            <a:ext cx="1849348" cy="482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7D8A3CC-762F-2AC7-D675-E708C5659422}"/>
              </a:ext>
            </a:extLst>
          </p:cNvPr>
          <p:cNvCxnSpPr/>
          <p:nvPr/>
        </p:nvCxnSpPr>
        <p:spPr>
          <a:xfrm>
            <a:off x="7218947" y="288756"/>
            <a:ext cx="0" cy="7613583"/>
          </a:xfrm>
          <a:prstGeom prst="line">
            <a:avLst/>
          </a:prstGeom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D931DF8-1C94-8ADA-6290-FAA48F2561B2}"/>
              </a:ext>
            </a:extLst>
          </p:cNvPr>
          <p:cNvCxnSpPr>
            <a:cxnSpLocks/>
          </p:cNvCxnSpPr>
          <p:nvPr/>
        </p:nvCxnSpPr>
        <p:spPr>
          <a:xfrm>
            <a:off x="604787" y="3935127"/>
            <a:ext cx="13630977" cy="0"/>
          </a:xfrm>
          <a:prstGeom prst="line">
            <a:avLst/>
          </a:prstGeom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4">
            <a:extLst>
              <a:ext uri="{FF2B5EF4-FFF2-40B4-BE49-F238E27FC236}">
                <a16:creationId xmlns:a16="http://schemas.microsoft.com/office/drawing/2014/main" id="{20149661-818A-4026-26A4-227650D7A447}"/>
              </a:ext>
            </a:extLst>
          </p:cNvPr>
          <p:cNvSpPr/>
          <p:nvPr/>
        </p:nvSpPr>
        <p:spPr>
          <a:xfrm>
            <a:off x="3465096" y="3368842"/>
            <a:ext cx="3753851" cy="334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ru-RU" sz="17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Фактическое название проекта</a:t>
            </a:r>
            <a:endParaRPr lang="en-US" sz="17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53633EAC-FDC4-AC29-4486-D33A3C2A9961}"/>
              </a:ext>
            </a:extLst>
          </p:cNvPr>
          <p:cNvSpPr/>
          <p:nvPr/>
        </p:nvSpPr>
        <p:spPr>
          <a:xfrm>
            <a:off x="11165304" y="3368842"/>
            <a:ext cx="3753851" cy="334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ru-RU" sz="1700" dirty="0">
                <a:solidFill>
                  <a:srgbClr val="3D3838"/>
                </a:solidFill>
                <a:ea typeface="Source Sans Pro" pitchFamily="34" charset="-122"/>
              </a:rPr>
              <a:t>Название для пользователя</a:t>
            </a:r>
            <a:endParaRPr lang="en-US" sz="17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5404E101-4AFF-290F-1ECF-A72451AEA113}"/>
              </a:ext>
            </a:extLst>
          </p:cNvPr>
          <p:cNvSpPr/>
          <p:nvPr/>
        </p:nvSpPr>
        <p:spPr>
          <a:xfrm>
            <a:off x="3561349" y="7340091"/>
            <a:ext cx="3753851" cy="334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ru-RU" sz="1700" dirty="0">
                <a:solidFill>
                  <a:srgbClr val="3D3838"/>
                </a:solidFill>
                <a:ea typeface="Source Sans Pro" pitchFamily="34" charset="-122"/>
              </a:rPr>
              <a:t>«Продвигающее» название</a:t>
            </a:r>
            <a:endParaRPr lang="en-US" sz="17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F14BAC43-CB89-B5F5-A404-758F5E1A91C1}"/>
              </a:ext>
            </a:extLst>
          </p:cNvPr>
          <p:cNvSpPr/>
          <p:nvPr/>
        </p:nvSpPr>
        <p:spPr>
          <a:xfrm>
            <a:off x="11165303" y="7340090"/>
            <a:ext cx="3753851" cy="334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ru-RU" sz="1700" dirty="0">
                <a:solidFill>
                  <a:srgbClr val="3D3838"/>
                </a:solidFill>
                <a:ea typeface="Source Sans Pro" pitchFamily="34" charset="-122"/>
              </a:rPr>
              <a:t>«Популярное» название</a:t>
            </a:r>
            <a:endParaRPr 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36F11-4CF3-779C-4C17-1C77F963A682}"/>
              </a:ext>
            </a:extLst>
          </p:cNvPr>
          <p:cNvSpPr txBox="1"/>
          <p:nvPr/>
        </p:nvSpPr>
        <p:spPr>
          <a:xfrm>
            <a:off x="457200" y="723277"/>
            <a:ext cx="7459578" cy="2217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3200" b="1" kern="0" spc="-44" dirty="0">
                <a:solidFill>
                  <a:srgbClr val="000000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Система мониторинга </a:t>
            </a:r>
            <a:br>
              <a:rPr lang="ru-RU" sz="3200" b="1" kern="0" spc="-44" dirty="0">
                <a:solidFill>
                  <a:srgbClr val="000000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</a:br>
            <a:r>
              <a:rPr lang="ru-RU" sz="3200" b="1" kern="0" spc="-44" dirty="0">
                <a:solidFill>
                  <a:srgbClr val="000000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с </a:t>
            </a:r>
            <a:r>
              <a:rPr lang="en-US" sz="3200" b="1" kern="0" spc="-44" dirty="0" err="1">
                <a:solidFill>
                  <a:srgbClr val="000000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WiFi</a:t>
            </a:r>
            <a:r>
              <a:rPr lang="en-US" sz="3200" b="1" kern="0" spc="-44" dirty="0">
                <a:solidFill>
                  <a:srgbClr val="000000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</a:t>
            </a:r>
            <a:r>
              <a:rPr lang="ru-RU" sz="3200" b="1" kern="0" spc="-44" dirty="0">
                <a:solidFill>
                  <a:srgbClr val="000000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покрытием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3200" b="1" kern="0" spc="-44" dirty="0">
                <a:solidFill>
                  <a:srgbClr val="000000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на производственной площадке</a:t>
            </a:r>
            <a:endParaRPr lang="en-US" sz="3200" dirty="0"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7FF4E7-FA50-CE62-5FAE-0C860DD4DED4}"/>
              </a:ext>
            </a:extLst>
          </p:cNvPr>
          <p:cNvSpPr txBox="1"/>
          <p:nvPr/>
        </p:nvSpPr>
        <p:spPr>
          <a:xfrm>
            <a:off x="7916778" y="1262053"/>
            <a:ext cx="6121666" cy="1457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00"/>
              </a:lnSpc>
              <a:buNone/>
            </a:pPr>
            <a:r>
              <a:rPr lang="ru-RU" sz="4400" b="1" kern="0" spc="-44" dirty="0">
                <a:solidFill>
                  <a:srgbClr val="000000"/>
                </a:solidFill>
                <a:latin typeface="Georgia" panose="02040502050405020303" pitchFamily="18" charset="0"/>
                <a:ea typeface="Source Sans Pro" panose="020B0503030403020204" pitchFamily="34" charset="0"/>
                <a:cs typeface="Montserrat Bold" pitchFamily="34" charset="-120"/>
              </a:rPr>
              <a:t>Система передачи данных</a:t>
            </a:r>
            <a:endParaRPr lang="en-US" sz="4400" dirty="0">
              <a:latin typeface="Georgia" panose="02040502050405020303" pitchFamily="18" charset="0"/>
              <a:ea typeface="Source Sans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7E47CB-423D-D7EE-5BBB-F3C016157A2B}"/>
              </a:ext>
            </a:extLst>
          </p:cNvPr>
          <p:cNvSpPr txBox="1"/>
          <p:nvPr/>
        </p:nvSpPr>
        <p:spPr>
          <a:xfrm>
            <a:off x="505327" y="4459539"/>
            <a:ext cx="6665493" cy="2216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kern="0" spc="-44" dirty="0" err="1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ahoma" panose="020B0604030504040204" pitchFamily="34" charset="0"/>
              </a:rPr>
              <a:t>WiFactory</a:t>
            </a:r>
            <a:r>
              <a:rPr lang="en-US" sz="3200" kern="0" spc="-44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ahoma" panose="020B0604030504040204" pitchFamily="34" charset="0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3200" kern="0" spc="-44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ahoma" panose="020B0604030504040204" pitchFamily="34" charset="0"/>
              </a:rPr>
              <a:t>Умный мониторинг производства </a:t>
            </a:r>
            <a:br>
              <a:rPr lang="ru-RU" sz="3200" kern="0" spc="-44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ahoma" panose="020B0604030504040204" pitchFamily="34" charset="0"/>
              </a:rPr>
            </a:br>
            <a:r>
              <a:rPr lang="ru-RU" sz="3200" kern="0" spc="-44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Tahoma" panose="020B0604030504040204" pitchFamily="34" charset="0"/>
              </a:rPr>
              <a:t>в реальном времени</a:t>
            </a:r>
            <a:endParaRPr lang="en-US" sz="3200" dirty="0">
              <a:latin typeface="Yu Gothic UI Light" panose="020B0300000000000000" pitchFamily="34" charset="-128"/>
              <a:ea typeface="Yu Gothic UI Light" panose="020B03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1C8D80-8736-4229-04E7-5A23C0B4239B}"/>
              </a:ext>
            </a:extLst>
          </p:cNvPr>
          <p:cNvSpPr txBox="1"/>
          <p:nvPr/>
        </p:nvSpPr>
        <p:spPr>
          <a:xfrm>
            <a:off x="7640052" y="4473722"/>
            <a:ext cx="6340643" cy="74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kern="0" spc="-44" dirty="0">
                <a:solidFill>
                  <a:srgbClr val="000000"/>
                </a:solidFill>
                <a:latin typeface="Copperplate Gothic Bold" panose="020E0705020206020404" pitchFamily="34" charset="0"/>
                <a:ea typeface="Yu Gothic UI Light" panose="020B0300000000000000" pitchFamily="34" charset="-128"/>
                <a:cs typeface="Tahoma" panose="020B0604030504040204" pitchFamily="34" charset="0"/>
              </a:rPr>
              <a:t>Archangel</a:t>
            </a:r>
            <a:endParaRPr lang="en-US" sz="3200" b="1" dirty="0">
              <a:latin typeface="Copperplate Gothic Bold" panose="020E0705020206020404" pitchFamily="34" charset="0"/>
              <a:ea typeface="Yu Gothic UI Light" panose="020B03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B73553E-A4BD-1B62-A14C-0A9B69BF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242" y="5289767"/>
            <a:ext cx="3182352" cy="19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Дуга 18">
            <a:extLst>
              <a:ext uri="{FF2B5EF4-FFF2-40B4-BE49-F238E27FC236}">
                <a16:creationId xmlns:a16="http://schemas.microsoft.com/office/drawing/2014/main" id="{C688BFB3-E4B8-CD3E-79E5-CF9CC79B78B6}"/>
              </a:ext>
            </a:extLst>
          </p:cNvPr>
          <p:cNvSpPr/>
          <p:nvPr/>
        </p:nvSpPr>
        <p:spPr>
          <a:xfrm rot="7663594">
            <a:off x="8813863" y="2870034"/>
            <a:ext cx="4829024" cy="3643796"/>
          </a:xfrm>
          <a:prstGeom prst="arc">
            <a:avLst>
              <a:gd name="adj1" fmla="val 17273263"/>
              <a:gd name="adj2" fmla="val 664451"/>
            </a:avLst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0AAE7AA7-5BA0-9CA2-83FD-37EFC52AEF58}"/>
              </a:ext>
            </a:extLst>
          </p:cNvPr>
          <p:cNvSpPr/>
          <p:nvPr/>
        </p:nvSpPr>
        <p:spPr>
          <a:xfrm rot="2847218" flipH="1">
            <a:off x="8938857" y="6035932"/>
            <a:ext cx="4829024" cy="3643796"/>
          </a:xfrm>
          <a:prstGeom prst="arc">
            <a:avLst>
              <a:gd name="adj1" fmla="val 17273263"/>
              <a:gd name="adj2" fmla="val 664451"/>
            </a:avLst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40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306" y="605968"/>
            <a:ext cx="7616428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kern="0" spc="-39" dirty="0" err="1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Преимущества</a:t>
            </a:r>
            <a:r>
              <a:rPr lang="en-US" sz="3900" b="1" kern="0" spc="-39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3900" b="1" kern="0" spc="-39" dirty="0" err="1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технологии</a:t>
            </a:r>
            <a:endParaRPr lang="en-US" sz="3900" dirty="0">
              <a:latin typeface="Corbel" panose="020B05030202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50186" y="1576315"/>
            <a:ext cx="491014" cy="49101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38781" y="1672994"/>
            <a:ext cx="11370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959441" y="1576315"/>
            <a:ext cx="2989898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Мониторинг в реальном времени</a:t>
            </a:r>
            <a:endParaRPr lang="en-US" sz="1950" dirty="0">
              <a:latin typeface="Corbel" panose="020B05030202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59441" y="2327004"/>
            <a:ext cx="2989898" cy="981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Получение точных данных о состоянии оборудования и процессах.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7580" y="1576315"/>
            <a:ext cx="491014" cy="49101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26767" y="1672994"/>
            <a:ext cx="17264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876836" y="1576315"/>
            <a:ext cx="2989898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Оптимизация ресурсов</a:t>
            </a:r>
            <a:endParaRPr lang="en-US" sz="1950" dirty="0">
              <a:latin typeface="Corbel" panose="020B05030202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6836" y="2327004"/>
            <a:ext cx="2989898" cy="981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Эффективное использование ресурсов, таких как энергия и материалы.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0186" y="3772661"/>
            <a:ext cx="491014" cy="49101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09015" y="3869340"/>
            <a:ext cx="17323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959441" y="3772661"/>
            <a:ext cx="2480072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Снижение рисков</a:t>
            </a:r>
            <a:endParaRPr lang="en-US" sz="1950" dirty="0">
              <a:latin typeface="Corbel" panose="020B05030202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59441" y="4213430"/>
            <a:ext cx="6907173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Проактивное выявление и устранение потенциальных проблем</a:t>
            </a: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C019B16-D679-6493-52CC-6943D373F6D5}"/>
              </a:ext>
            </a:extLst>
          </p:cNvPr>
          <p:cNvSpPr/>
          <p:nvPr/>
        </p:nvSpPr>
        <p:spPr>
          <a:xfrm>
            <a:off x="12781052" y="7674796"/>
            <a:ext cx="1849348" cy="482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062A6179-4B7A-70E2-E179-B55FF61D07FD}"/>
              </a:ext>
            </a:extLst>
          </p:cNvPr>
          <p:cNvSpPr/>
          <p:nvPr/>
        </p:nvSpPr>
        <p:spPr>
          <a:xfrm>
            <a:off x="6250186" y="5104713"/>
            <a:ext cx="7616428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kern="0" spc="-39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П</a:t>
            </a:r>
            <a:r>
              <a:rPr lang="ru-RU" sz="3900" b="1" kern="0" spc="-39" dirty="0" err="1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отенциальные</a:t>
            </a:r>
            <a:r>
              <a:rPr lang="ru-RU" sz="3900" b="1" kern="0" spc="-39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 пользователи </a:t>
            </a:r>
            <a:endParaRPr lang="en-US" sz="3900" dirty="0">
              <a:latin typeface="Corbel" panose="020B0503020204020204" pitchFamily="34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BC5D87E1-DFD9-3CC5-095D-C7FCAB482053}"/>
              </a:ext>
            </a:extLst>
          </p:cNvPr>
          <p:cNvSpPr/>
          <p:nvPr/>
        </p:nvSpPr>
        <p:spPr>
          <a:xfrm>
            <a:off x="6668781" y="5969007"/>
            <a:ext cx="2480072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1950" b="1" kern="0" spc="-20" dirty="0">
                <a:solidFill>
                  <a:srgbClr val="3D3838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Владелец предприятия/топ-менеджер/аналитик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1950" b="1" kern="0" spc="-20" dirty="0">
                <a:solidFill>
                  <a:srgbClr val="3D3838"/>
                </a:solidFill>
                <a:latin typeface="Corbel" panose="020B0503020204020204" pitchFamily="34" charset="0"/>
                <a:ea typeface="Montserrat Bold" pitchFamily="34" charset="-122"/>
              </a:rPr>
              <a:t>Оператор технологического процесса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1950" b="1" kern="0" spc="-20" dirty="0">
                <a:solidFill>
                  <a:srgbClr val="3D3838"/>
                </a:solidFill>
                <a:latin typeface="Corbel" panose="020B0503020204020204" pitchFamily="34" charset="0"/>
                <a:ea typeface="Montserrat Bold" pitchFamily="34" charset="-122"/>
              </a:rPr>
              <a:t>Обслуживающий персонал предприятия</a:t>
            </a:r>
            <a:endParaRPr lang="en-US" sz="1950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74763" y="1965914"/>
            <a:ext cx="129028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 err="1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Цел</a:t>
            </a:r>
            <a:r>
              <a:rPr lang="ru-RU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и</a:t>
            </a:r>
            <a:r>
              <a:rPr lang="en-US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 проекта: </a:t>
            </a:r>
            <a:br>
              <a:rPr lang="ru-RU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</a:br>
            <a:r>
              <a:rPr lang="ru-RU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обеспечить единую информационную</a:t>
            </a:r>
            <a:br>
              <a:rPr lang="ru-RU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</a:br>
            <a:r>
              <a:rPr lang="ru-RU" sz="4400" b="1" kern="0" spc="-44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 среду данных</a:t>
            </a:r>
            <a:endParaRPr lang="en-US" sz="4400" dirty="0">
              <a:latin typeface="Corbel" panose="020B05030202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295311" y="4695229"/>
            <a:ext cx="510313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b="1" kern="0" spc="-22" dirty="0">
                <a:solidFill>
                  <a:srgbClr val="000000"/>
                </a:solidFill>
                <a:ea typeface="Montserrat Bold" pitchFamily="34" charset="-122"/>
              </a:rPr>
              <a:t>Обеспечение прозрачной </a:t>
            </a:r>
            <a:br>
              <a:rPr lang="ru-RU" sz="2200" b="1" kern="0" spc="-22" dirty="0">
                <a:solidFill>
                  <a:srgbClr val="000000"/>
                </a:solidFill>
                <a:ea typeface="Montserrat Bold" pitchFamily="34" charset="-122"/>
              </a:rPr>
            </a:br>
            <a:r>
              <a:rPr lang="ru-RU" sz="2200" b="1" kern="0" spc="-22" dirty="0">
                <a:solidFill>
                  <a:srgbClr val="000000"/>
                </a:solidFill>
                <a:ea typeface="Montserrat Bold" pitchFamily="34" charset="-122"/>
              </a:rPr>
              <a:t>визуализации состояния</a:t>
            </a:r>
            <a:br>
              <a:rPr lang="ru-RU" sz="2200" b="1" kern="0" spc="-22" dirty="0">
                <a:solidFill>
                  <a:srgbClr val="000000"/>
                </a:solidFill>
                <a:ea typeface="Montserrat Bold" pitchFamily="34" charset="-122"/>
              </a:rPr>
            </a:br>
            <a:r>
              <a:rPr lang="ru-RU" sz="2200" b="1" kern="0" spc="-22" dirty="0">
                <a:solidFill>
                  <a:srgbClr val="000000"/>
                </a:solidFill>
                <a:ea typeface="Montserrat Bold" pitchFamily="34" charset="-122"/>
              </a:rPr>
              <a:t>производственного процесса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240379" y="4695228"/>
            <a:ext cx="339304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b="1" kern="0" spc="-22" dirty="0">
                <a:solidFill>
                  <a:srgbClr val="000000"/>
                </a:solidFill>
                <a:ea typeface="Montserrat Bold" pitchFamily="34" charset="-122"/>
              </a:rPr>
              <a:t>Сбор, обработка, управление и </a:t>
            </a:r>
            <a:br>
              <a:rPr lang="ru-RU" sz="2200" b="1" kern="0" spc="-22" dirty="0">
                <a:solidFill>
                  <a:srgbClr val="000000"/>
                </a:solidFill>
                <a:ea typeface="Montserrat Bold" pitchFamily="34" charset="-122"/>
              </a:rPr>
            </a:br>
            <a:r>
              <a:rPr lang="ru-RU" sz="2200" b="1" kern="0" spc="-22" dirty="0">
                <a:solidFill>
                  <a:srgbClr val="000000"/>
                </a:solidFill>
                <a:ea typeface="Montserrat Bold" pitchFamily="34" charset="-122"/>
              </a:rPr>
              <a:t>хранение данных для возможности</a:t>
            </a:r>
            <a:br>
              <a:rPr lang="ru-RU" sz="2200" b="1" kern="0" spc="-22" dirty="0">
                <a:solidFill>
                  <a:srgbClr val="000000"/>
                </a:solidFill>
                <a:ea typeface="Montserrat Bold" pitchFamily="34" charset="-122"/>
              </a:rPr>
            </a:br>
            <a:r>
              <a:rPr lang="ru-RU" sz="2200" b="1" kern="0" spc="-22" dirty="0">
                <a:solidFill>
                  <a:srgbClr val="000000"/>
                </a:solidFill>
                <a:ea typeface="Montserrat Bold" pitchFamily="34" charset="-122"/>
              </a:rPr>
              <a:t>дальнейшей аналитики</a:t>
            </a:r>
            <a:endParaRPr lang="en-US" sz="22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655A48-9211-D0DF-38FD-D9E6D59FEBBE}"/>
              </a:ext>
            </a:extLst>
          </p:cNvPr>
          <p:cNvSpPr/>
          <p:nvPr/>
        </p:nvSpPr>
        <p:spPr>
          <a:xfrm>
            <a:off x="12781052" y="7674796"/>
            <a:ext cx="1849348" cy="482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80AA9B4A-A736-E152-39B4-A4E2475015E1}"/>
              </a:ext>
            </a:extLst>
          </p:cNvPr>
          <p:cNvSpPr/>
          <p:nvPr/>
        </p:nvSpPr>
        <p:spPr>
          <a:xfrm>
            <a:off x="637124" y="4923287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30B7C3F3-7EAA-1C61-FCC8-A5562C8DA557}"/>
              </a:ext>
            </a:extLst>
          </p:cNvPr>
          <p:cNvSpPr/>
          <p:nvPr/>
        </p:nvSpPr>
        <p:spPr>
          <a:xfrm>
            <a:off x="766372" y="5045867"/>
            <a:ext cx="154662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A3E03F88-F445-EC65-C76B-504963DE0C93}"/>
              </a:ext>
            </a:extLst>
          </p:cNvPr>
          <p:cNvSpPr/>
          <p:nvPr/>
        </p:nvSpPr>
        <p:spPr>
          <a:xfrm>
            <a:off x="7524446" y="4923287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56E10F3-778B-1222-256D-3F511C1F502C}"/>
              </a:ext>
            </a:extLst>
          </p:cNvPr>
          <p:cNvSpPr/>
          <p:nvPr/>
        </p:nvSpPr>
        <p:spPr>
          <a:xfrm>
            <a:off x="7670605" y="5045867"/>
            <a:ext cx="154662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ru-RU" sz="2050" b="1" kern="0" spc="-21" dirty="0">
                <a:solidFill>
                  <a:srgbClr val="3D3838"/>
                </a:solidFill>
                <a:ea typeface="Montserrat Bold" pitchFamily="34" charset="-122"/>
              </a:rPr>
              <a:t>3</a:t>
            </a:r>
            <a:endParaRPr lang="en-US" sz="205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3BCE0F09-3641-DA74-06BB-F3CF498AEB92}"/>
              </a:ext>
            </a:extLst>
          </p:cNvPr>
          <p:cNvSpPr/>
          <p:nvPr/>
        </p:nvSpPr>
        <p:spPr>
          <a:xfrm>
            <a:off x="613706" y="2798514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EE0AC1D3-BD1C-3148-4531-B92B52EA4824}"/>
              </a:ext>
            </a:extLst>
          </p:cNvPr>
          <p:cNvSpPr/>
          <p:nvPr/>
        </p:nvSpPr>
        <p:spPr>
          <a:xfrm>
            <a:off x="766372" y="2917151"/>
            <a:ext cx="154662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ru-RU" sz="2050" b="1" kern="0" spc="-21" dirty="0">
                <a:solidFill>
                  <a:srgbClr val="3D3838"/>
                </a:solidFill>
                <a:ea typeface="Montserrat Bold" pitchFamily="34" charset="-122"/>
              </a:rPr>
              <a:t>1</a:t>
            </a:r>
            <a:endParaRPr lang="en-US" sz="2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09FE-5F9D-EB13-CFDB-B1630E19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25CFE25-BE81-482B-000C-850A2F0352EB}"/>
              </a:ext>
            </a:extLst>
          </p:cNvPr>
          <p:cNvSpPr/>
          <p:nvPr/>
        </p:nvSpPr>
        <p:spPr>
          <a:xfrm>
            <a:off x="995417" y="623482"/>
            <a:ext cx="12639566" cy="1665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ru-RU" sz="3450" b="1" kern="0" spc="-35" dirty="0">
                <a:solidFill>
                  <a:srgbClr val="000000"/>
                </a:solidFill>
                <a:latin typeface="Corbel" panose="020B0503020204020204" pitchFamily="34" charset="0"/>
              </a:rPr>
              <a:t>Ролевая модель проекта</a:t>
            </a:r>
            <a:endParaRPr lang="en-US" sz="3450" dirty="0">
              <a:latin typeface="Corbel" panose="020B050302020402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2987631-F6B8-E48F-A1B8-5A7DA26F37A8}"/>
              </a:ext>
            </a:extLst>
          </p:cNvPr>
          <p:cNvSpPr/>
          <p:nvPr/>
        </p:nvSpPr>
        <p:spPr>
          <a:xfrm>
            <a:off x="12781052" y="7674796"/>
            <a:ext cx="1849348" cy="482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88A1E46B-9EF8-C856-815C-31D15C87B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384774"/>
              </p:ext>
            </p:extLst>
          </p:nvPr>
        </p:nvGraphicFramePr>
        <p:xfrm>
          <a:off x="995417" y="1666472"/>
          <a:ext cx="12639566" cy="496533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08733">
                  <a:extLst>
                    <a:ext uri="{9D8B030D-6E8A-4147-A177-3AD203B41FA5}">
                      <a16:colId xmlns:a16="http://schemas.microsoft.com/office/drawing/2014/main" val="2883679887"/>
                    </a:ext>
                  </a:extLst>
                </a:gridCol>
                <a:gridCol w="9430833">
                  <a:extLst>
                    <a:ext uri="{9D8B030D-6E8A-4147-A177-3AD203B41FA5}">
                      <a16:colId xmlns:a16="http://schemas.microsoft.com/office/drawing/2014/main" val="3855607864"/>
                    </a:ext>
                  </a:extLst>
                </a:gridCol>
              </a:tblGrid>
              <a:tr h="59474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Участник проекта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Обязанности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73728"/>
                  </a:ext>
                </a:extLst>
              </a:tr>
              <a:tr h="1466489">
                <a:tc>
                  <a:txBody>
                    <a:bodyPr/>
                    <a:lstStyle/>
                    <a:p>
                      <a:r>
                        <a:rPr lang="ru-RU" sz="2400" dirty="0"/>
                        <a:t>Николаев Савелий Сергеевич</a:t>
                      </a:r>
                      <a:br>
                        <a:rPr lang="ru-RU" sz="2400" dirty="0"/>
                      </a:br>
                      <a:r>
                        <a:rPr lang="ru-RU" sz="2400" dirty="0"/>
                        <a:t>М24-Ш04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Определение функциональных требований к системе, разработка программного обеспечения, прототипирование </a:t>
                      </a:r>
                      <a:r>
                        <a:rPr lang="en-US" sz="2400" dirty="0"/>
                        <a:t>MVP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939360"/>
                  </a:ext>
                </a:extLst>
              </a:tr>
              <a:tr h="1466489">
                <a:tc>
                  <a:txBody>
                    <a:bodyPr/>
                    <a:lstStyle/>
                    <a:p>
                      <a:r>
                        <a:rPr lang="ru-RU" sz="2400" dirty="0"/>
                        <a:t>Мельников Вадим Евгеньевич</a:t>
                      </a:r>
                    </a:p>
                    <a:p>
                      <a:r>
                        <a:rPr lang="ru-RU" sz="2400" dirty="0"/>
                        <a:t>М24-Ш02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Подключение системы к базе данных, разработка </a:t>
                      </a:r>
                      <a:r>
                        <a:rPr lang="en-US" sz="2400" dirty="0"/>
                        <a:t>API, </a:t>
                      </a:r>
                      <a:r>
                        <a:rPr lang="ru-RU" sz="2400" dirty="0"/>
                        <a:t>тестирование </a:t>
                      </a:r>
                      <a:r>
                        <a:rPr lang="en-US" sz="2400" dirty="0"/>
                        <a:t>MVP</a:t>
                      </a:r>
                      <a:r>
                        <a:rPr lang="ru-RU" sz="2400" dirty="0"/>
                        <a:t>, доработка программного обеспечения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09026"/>
                  </a:ext>
                </a:extLst>
              </a:tr>
              <a:tr h="1437613">
                <a:tc>
                  <a:txBody>
                    <a:bodyPr/>
                    <a:lstStyle/>
                    <a:p>
                      <a:r>
                        <a:rPr lang="ru-RU" sz="2400" dirty="0"/>
                        <a:t>Галеева Мария Эдуардовна </a:t>
                      </a:r>
                      <a:br>
                        <a:rPr lang="ru-RU" sz="2400" dirty="0"/>
                      </a:br>
                      <a:r>
                        <a:rPr lang="ru-RU" sz="2400" dirty="0"/>
                        <a:t>М24-Ш02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Анализ потребностей, оформление документации и подготовка презентации, проектирование интерфейса приложений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3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69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6874" y="742588"/>
            <a:ext cx="12639566" cy="1665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kern="0" spc="-35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Технологическая </a:t>
            </a:r>
            <a:r>
              <a:rPr lang="en-US" sz="3450" b="1" kern="0" spc="-35" dirty="0" err="1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дорожная</a:t>
            </a:r>
            <a:r>
              <a:rPr lang="en-US" sz="3450" b="1" kern="0" spc="-35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3450" b="1" kern="0" spc="-35" dirty="0" err="1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карта</a:t>
            </a:r>
            <a:endParaRPr lang="en-US" sz="3450" dirty="0">
              <a:latin typeface="Corbel" panose="020B05030202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999709" y="1503381"/>
            <a:ext cx="45719" cy="5597872"/>
          </a:xfrm>
          <a:prstGeom prst="roundRect">
            <a:avLst>
              <a:gd name="adj" fmla="val 128260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4229250" y="2229605"/>
            <a:ext cx="684133" cy="22860"/>
          </a:xfrm>
          <a:prstGeom prst="roundRect">
            <a:avLst>
              <a:gd name="adj" fmla="val 12826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3812412" y="2011621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3981362" y="2141201"/>
            <a:ext cx="101798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5107276" y="1996838"/>
            <a:ext cx="222123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700" b="1" kern="0" spc="-17" dirty="0" err="1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Этап</a:t>
            </a:r>
            <a:r>
              <a:rPr lang="en-US" sz="17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 1</a:t>
            </a:r>
            <a:endParaRPr lang="en-US" sz="17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5107276" y="2326305"/>
            <a:ext cx="640758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  <a:cs typeface="Source Sans Pro" pitchFamily="34" charset="-120"/>
              </a:rPr>
              <a:t>Анализ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  <a:cs typeface="Source Sans Pro" pitchFamily="34" charset="-120"/>
              </a:rPr>
              <a:t>требований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4229250" y="3224725"/>
            <a:ext cx="684133" cy="22860"/>
          </a:xfrm>
          <a:prstGeom prst="roundRect">
            <a:avLst>
              <a:gd name="adj" fmla="val 128260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3812412" y="3006741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3954930" y="3136189"/>
            <a:ext cx="154662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5107276" y="2991958"/>
            <a:ext cx="222123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Этап 2</a:t>
            </a:r>
            <a:endParaRPr lang="en-US" sz="17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107276" y="3321425"/>
            <a:ext cx="640758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Разработка и тестирование программного обеспечения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229250" y="4254749"/>
            <a:ext cx="684133" cy="22860"/>
          </a:xfrm>
          <a:prstGeom prst="roundRect">
            <a:avLst>
              <a:gd name="adj" fmla="val 128260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3812352" y="4025811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3954692" y="4166345"/>
            <a:ext cx="155138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5107276" y="4021982"/>
            <a:ext cx="222123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Этап 3</a:t>
            </a:r>
            <a:endParaRPr lang="en-US" sz="1700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107276" y="4351449"/>
            <a:ext cx="640758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</a:rPr>
              <a:t>Разработка прототипа системы 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</a:rPr>
              <a:t>MVP)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</a:rPr>
              <a:t>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</a:rPr>
              <a:t>+ предоставление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</a:rPr>
              <a:t>MVP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</a:rPr>
              <a:t>Заказчику (25.04.2025)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229250" y="5305703"/>
            <a:ext cx="684133" cy="22860"/>
          </a:xfrm>
          <a:prstGeom prst="roundRect">
            <a:avLst>
              <a:gd name="adj" fmla="val 128260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3812412" y="5087719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3941714" y="5219264"/>
            <a:ext cx="180975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5107276" y="5072936"/>
            <a:ext cx="222123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Этап 4</a:t>
            </a:r>
            <a:endParaRPr lang="en-US" sz="1700" dirty="0">
              <a:latin typeface="+mj-lt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5107276" y="5402403"/>
            <a:ext cx="640758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</a:rPr>
              <a:t>Разработка финального продукта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E994975-1B08-B149-F4E8-9431435F8C46}"/>
              </a:ext>
            </a:extLst>
          </p:cNvPr>
          <p:cNvSpPr/>
          <p:nvPr/>
        </p:nvSpPr>
        <p:spPr>
          <a:xfrm>
            <a:off x="12781052" y="7674796"/>
            <a:ext cx="1849348" cy="482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Shape 17">
            <a:extLst>
              <a:ext uri="{FF2B5EF4-FFF2-40B4-BE49-F238E27FC236}">
                <a16:creationId xmlns:a16="http://schemas.microsoft.com/office/drawing/2014/main" id="{2AD82414-3C5D-8E2B-B0A9-C02CDB502348}"/>
              </a:ext>
            </a:extLst>
          </p:cNvPr>
          <p:cNvSpPr/>
          <p:nvPr/>
        </p:nvSpPr>
        <p:spPr>
          <a:xfrm>
            <a:off x="4229250" y="6402973"/>
            <a:ext cx="684133" cy="22860"/>
          </a:xfrm>
          <a:prstGeom prst="roundRect">
            <a:avLst>
              <a:gd name="adj" fmla="val 128260"/>
            </a:avLst>
          </a:prstGeom>
          <a:solidFill>
            <a:srgbClr val="D8D4D4"/>
          </a:solidFill>
          <a:ln/>
        </p:spPr>
      </p:sp>
      <p:sp>
        <p:nvSpPr>
          <p:cNvPr id="26" name="Shape 18">
            <a:extLst>
              <a:ext uri="{FF2B5EF4-FFF2-40B4-BE49-F238E27FC236}">
                <a16:creationId xmlns:a16="http://schemas.microsoft.com/office/drawing/2014/main" id="{313B83EB-0AD0-10D6-82C3-CB5A907A9D4F}"/>
              </a:ext>
            </a:extLst>
          </p:cNvPr>
          <p:cNvSpPr/>
          <p:nvPr/>
        </p:nvSpPr>
        <p:spPr>
          <a:xfrm>
            <a:off x="3812412" y="6184989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01EFAA90-BD95-3FC6-8131-1A03C3968774}"/>
              </a:ext>
            </a:extLst>
          </p:cNvPr>
          <p:cNvSpPr/>
          <p:nvPr/>
        </p:nvSpPr>
        <p:spPr>
          <a:xfrm>
            <a:off x="3941714" y="6299600"/>
            <a:ext cx="180975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ru-RU" sz="2400" b="1" kern="0" spc="-21" dirty="0">
                <a:solidFill>
                  <a:srgbClr val="3D3838"/>
                </a:solidFill>
                <a:ea typeface="Montserrat Bold" pitchFamily="34" charset="-122"/>
              </a:rPr>
              <a:t>5</a:t>
            </a:r>
            <a:endParaRPr lang="en-US" sz="2400" dirty="0"/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D9C2603C-8D6A-9E67-7821-B409587DD061}"/>
              </a:ext>
            </a:extLst>
          </p:cNvPr>
          <p:cNvSpPr/>
          <p:nvPr/>
        </p:nvSpPr>
        <p:spPr>
          <a:xfrm>
            <a:off x="5107276" y="6170206"/>
            <a:ext cx="222123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kern="0" spc="-17" dirty="0" err="1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Этап</a:t>
            </a:r>
            <a:r>
              <a:rPr lang="en-US" sz="17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17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1700" dirty="0">
              <a:latin typeface="+mj-lt"/>
            </a:endParaRPr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7D53003C-9999-44AA-7566-E37FA5F73C6A}"/>
              </a:ext>
            </a:extLst>
          </p:cNvPr>
          <p:cNvSpPr/>
          <p:nvPr/>
        </p:nvSpPr>
        <p:spPr>
          <a:xfrm>
            <a:off x="5107276" y="6499673"/>
            <a:ext cx="640758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itchFamily="34" charset="-122"/>
              </a:rPr>
              <a:t>Сдача документации и защита проекта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7F818D-9069-88E3-221E-A8D3F8CD0D88}"/>
              </a:ext>
            </a:extLst>
          </p:cNvPr>
          <p:cNvSpPr txBox="1"/>
          <p:nvPr/>
        </p:nvSpPr>
        <p:spPr>
          <a:xfrm>
            <a:off x="436051" y="2053206"/>
            <a:ext cx="2558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15.01.2025 – 25.01.2025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983B73-564C-117F-10C2-2CB58F7B2F06}"/>
              </a:ext>
            </a:extLst>
          </p:cNvPr>
          <p:cNvSpPr txBox="1"/>
          <p:nvPr/>
        </p:nvSpPr>
        <p:spPr>
          <a:xfrm>
            <a:off x="434523" y="3041864"/>
            <a:ext cx="2558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25.01.2025 – 25.02.2025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CC39AA-76B9-ED8B-0118-D0FF89BD6D84}"/>
              </a:ext>
            </a:extLst>
          </p:cNvPr>
          <p:cNvSpPr txBox="1"/>
          <p:nvPr/>
        </p:nvSpPr>
        <p:spPr>
          <a:xfrm>
            <a:off x="436111" y="4061054"/>
            <a:ext cx="2558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2</a:t>
            </a:r>
            <a:r>
              <a:rPr lang="ru-RU" sz="18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5.02.2025 – 25.04.2025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33DEDB-7542-E1AB-66DA-762CC8617727}"/>
              </a:ext>
            </a:extLst>
          </p:cNvPr>
          <p:cNvSpPr txBox="1"/>
          <p:nvPr/>
        </p:nvSpPr>
        <p:spPr>
          <a:xfrm>
            <a:off x="434523" y="5156299"/>
            <a:ext cx="2558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2</a:t>
            </a:r>
            <a:r>
              <a:rPr lang="ru-RU" sz="18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5.04.2025 – </a:t>
            </a:r>
            <a:r>
              <a:rPr lang="ru-RU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31</a:t>
            </a:r>
            <a:r>
              <a:rPr lang="ru-RU" sz="18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.0</a:t>
            </a:r>
            <a:r>
              <a:rPr lang="ru-RU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6</a:t>
            </a:r>
            <a:r>
              <a:rPr lang="ru-RU" sz="18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.2025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C3F688-E2D4-8D09-A314-425843B8B94C}"/>
              </a:ext>
            </a:extLst>
          </p:cNvPr>
          <p:cNvSpPr txBox="1"/>
          <p:nvPr/>
        </p:nvSpPr>
        <p:spPr>
          <a:xfrm>
            <a:off x="965200" y="6220112"/>
            <a:ext cx="2054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31</a:t>
            </a:r>
            <a:r>
              <a:rPr lang="ru-RU" sz="1800" b="1" kern="0" spc="-17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.06.2025</a:t>
            </a:r>
            <a:endParaRPr lang="ru-RU" dirty="0"/>
          </a:p>
        </p:txBody>
      </p:sp>
      <p:sp>
        <p:nvSpPr>
          <p:cNvPr id="36" name="Shape 2">
            <a:extLst>
              <a:ext uri="{FF2B5EF4-FFF2-40B4-BE49-F238E27FC236}">
                <a16:creationId xmlns:a16="http://schemas.microsoft.com/office/drawing/2014/main" id="{80E78F54-7694-CBA5-5BA2-51CDEEC014D4}"/>
              </a:ext>
            </a:extLst>
          </p:cNvPr>
          <p:cNvSpPr/>
          <p:nvPr/>
        </p:nvSpPr>
        <p:spPr>
          <a:xfrm>
            <a:off x="3134881" y="2237872"/>
            <a:ext cx="684133" cy="22860"/>
          </a:xfrm>
          <a:prstGeom prst="roundRect">
            <a:avLst>
              <a:gd name="adj" fmla="val 128260"/>
            </a:avLst>
          </a:prstGeom>
          <a:solidFill>
            <a:srgbClr val="D8D4D4"/>
          </a:solidFill>
          <a:ln/>
        </p:spPr>
      </p:sp>
      <p:sp>
        <p:nvSpPr>
          <p:cNvPr id="37" name="Shape 2">
            <a:extLst>
              <a:ext uri="{FF2B5EF4-FFF2-40B4-BE49-F238E27FC236}">
                <a16:creationId xmlns:a16="http://schemas.microsoft.com/office/drawing/2014/main" id="{118A243F-11B5-0E43-9CCF-FF9664C93CCE}"/>
              </a:ext>
            </a:extLst>
          </p:cNvPr>
          <p:cNvSpPr/>
          <p:nvPr/>
        </p:nvSpPr>
        <p:spPr>
          <a:xfrm>
            <a:off x="3149086" y="3235443"/>
            <a:ext cx="684133" cy="22860"/>
          </a:xfrm>
          <a:prstGeom prst="roundRect">
            <a:avLst>
              <a:gd name="adj" fmla="val 128260"/>
            </a:avLst>
          </a:prstGeom>
          <a:solidFill>
            <a:srgbClr val="D8D4D4"/>
          </a:solidFill>
          <a:ln/>
        </p:spPr>
      </p:sp>
      <p:sp>
        <p:nvSpPr>
          <p:cNvPr id="38" name="Shape 2">
            <a:extLst>
              <a:ext uri="{FF2B5EF4-FFF2-40B4-BE49-F238E27FC236}">
                <a16:creationId xmlns:a16="http://schemas.microsoft.com/office/drawing/2014/main" id="{798F1362-DBBC-0B15-7D9D-554898A69837}"/>
              </a:ext>
            </a:extLst>
          </p:cNvPr>
          <p:cNvSpPr/>
          <p:nvPr/>
        </p:nvSpPr>
        <p:spPr>
          <a:xfrm>
            <a:off x="3120133" y="4248343"/>
            <a:ext cx="684133" cy="22860"/>
          </a:xfrm>
          <a:prstGeom prst="roundRect">
            <a:avLst>
              <a:gd name="adj" fmla="val 128260"/>
            </a:avLst>
          </a:prstGeom>
          <a:solidFill>
            <a:srgbClr val="D8D4D4"/>
          </a:solidFill>
          <a:ln/>
        </p:spPr>
      </p:sp>
      <p:sp>
        <p:nvSpPr>
          <p:cNvPr id="39" name="Shape 2">
            <a:extLst>
              <a:ext uri="{FF2B5EF4-FFF2-40B4-BE49-F238E27FC236}">
                <a16:creationId xmlns:a16="http://schemas.microsoft.com/office/drawing/2014/main" id="{A226F5E3-49FB-163C-BC96-F392E65A426E}"/>
              </a:ext>
            </a:extLst>
          </p:cNvPr>
          <p:cNvSpPr/>
          <p:nvPr/>
        </p:nvSpPr>
        <p:spPr>
          <a:xfrm>
            <a:off x="3149770" y="5286926"/>
            <a:ext cx="684133" cy="22860"/>
          </a:xfrm>
          <a:prstGeom prst="roundRect">
            <a:avLst>
              <a:gd name="adj" fmla="val 128260"/>
            </a:avLst>
          </a:prstGeom>
          <a:solidFill>
            <a:srgbClr val="D8D4D4"/>
          </a:solidFill>
          <a:ln/>
        </p:spPr>
      </p:sp>
      <p:sp>
        <p:nvSpPr>
          <p:cNvPr id="40" name="Shape 2">
            <a:extLst>
              <a:ext uri="{FF2B5EF4-FFF2-40B4-BE49-F238E27FC236}">
                <a16:creationId xmlns:a16="http://schemas.microsoft.com/office/drawing/2014/main" id="{CEC4F2E9-EFFC-5A5E-0699-D611C060921C}"/>
              </a:ext>
            </a:extLst>
          </p:cNvPr>
          <p:cNvSpPr/>
          <p:nvPr/>
        </p:nvSpPr>
        <p:spPr>
          <a:xfrm>
            <a:off x="3143548" y="6402973"/>
            <a:ext cx="684133" cy="22860"/>
          </a:xfrm>
          <a:prstGeom prst="roundRect">
            <a:avLst>
              <a:gd name="adj" fmla="val 128260"/>
            </a:avLst>
          </a:prstGeom>
          <a:solidFill>
            <a:srgbClr val="D8D4D4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829180"/>
            <a:ext cx="7700724" cy="2343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ru-RU" sz="3650" b="1" kern="0" spc="-37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Этап: Анализ требований и проектирование</a:t>
            </a:r>
            <a:endParaRPr lang="en-US" sz="3650" dirty="0">
              <a:latin typeface="Corbel" panose="020B0503020204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2688550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67386" y="2799814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С</a:t>
            </a: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бор и анализ требований заказчика</a:t>
            </a:r>
            <a:endParaRPr lang="en-US" sz="2400" dirty="0">
              <a:latin typeface="+mj-lt"/>
            </a:endParaRPr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5D2B93EA-28CC-FB02-1752-D70C0929B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3628350"/>
            <a:ext cx="515422" cy="515422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636BC446-472C-C229-0302-93B9B7B94BBB}"/>
              </a:ext>
            </a:extLst>
          </p:cNvPr>
          <p:cNvSpPr/>
          <p:nvPr/>
        </p:nvSpPr>
        <p:spPr>
          <a:xfrm>
            <a:off x="1467386" y="4681120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Проектирование архитектуры системы</a:t>
            </a:r>
            <a:endParaRPr lang="en-US" sz="2400" dirty="0">
              <a:latin typeface="+mj-lt"/>
            </a:endParaRPr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C2DA3F44-1B3C-1CF4-49D4-EC4DAE35C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4569856"/>
            <a:ext cx="515422" cy="515422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DF4FDD8F-31EF-0E8D-8265-B46210538514}"/>
              </a:ext>
            </a:extLst>
          </p:cNvPr>
          <p:cNvSpPr/>
          <p:nvPr/>
        </p:nvSpPr>
        <p:spPr>
          <a:xfrm>
            <a:off x="1467386" y="3740467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Разработка технического задания</a:t>
            </a:r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DDC78A3F-84E0-CBA0-6BA0-5AB28117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5511362"/>
            <a:ext cx="515422" cy="515422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2327C8D2-F94E-7C92-EB67-C0128D565989}"/>
              </a:ext>
            </a:extLst>
          </p:cNvPr>
          <p:cNvSpPr/>
          <p:nvPr/>
        </p:nvSpPr>
        <p:spPr>
          <a:xfrm>
            <a:off x="1467386" y="5622626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Разработка плана реализации проекта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0E52F-E3E3-9A69-DF89-5E2DC1D5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A198DDE-4E91-6849-7C49-421E54C9FD6E}"/>
              </a:ext>
            </a:extLst>
          </p:cNvPr>
          <p:cNvSpPr/>
          <p:nvPr/>
        </p:nvSpPr>
        <p:spPr>
          <a:xfrm>
            <a:off x="721638" y="785638"/>
            <a:ext cx="7700724" cy="2343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ru-RU" sz="3650" b="1" kern="0" spc="-37" dirty="0">
                <a:solidFill>
                  <a:srgbClr val="000000"/>
                </a:solidFill>
                <a:latin typeface="Corbel" panose="020B0503020204020204" pitchFamily="34" charset="0"/>
                <a:ea typeface="Montserrat Bold" pitchFamily="34" charset="-122"/>
                <a:cs typeface="Montserrat Bold" pitchFamily="34" charset="-120"/>
              </a:rPr>
              <a:t>Этап: Разработка и тестирование программного обеспечения</a:t>
            </a:r>
            <a:endParaRPr lang="en-US" sz="3650" dirty="0">
              <a:latin typeface="Corbel" panose="020B0503020204020204" pitchFamily="34" charset="0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BB9B7461-44F0-4C8B-C523-4CCD0FA3ED0B}"/>
              </a:ext>
            </a:extLst>
          </p:cNvPr>
          <p:cNvSpPr/>
          <p:nvPr/>
        </p:nvSpPr>
        <p:spPr>
          <a:xfrm>
            <a:off x="1467386" y="2799814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Разработка программного обеспечения</a:t>
            </a:r>
            <a:endParaRPr lang="en-US" sz="2400" dirty="0">
              <a:latin typeface="+mj-lt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9B953266-9EB2-9B86-F2E6-E446369DF613}"/>
              </a:ext>
            </a:extLst>
          </p:cNvPr>
          <p:cNvSpPr/>
          <p:nvPr/>
        </p:nvSpPr>
        <p:spPr>
          <a:xfrm>
            <a:off x="1467386" y="4666350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Проведение системного тестирования</a:t>
            </a:r>
            <a:endParaRPr lang="en-US" sz="2400" dirty="0">
              <a:latin typeface="+mj-lt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66D7A3B2-946A-0A1F-AB76-CC349A51452D}"/>
              </a:ext>
            </a:extLst>
          </p:cNvPr>
          <p:cNvSpPr/>
          <p:nvPr/>
        </p:nvSpPr>
        <p:spPr>
          <a:xfrm>
            <a:off x="1418525" y="3739119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400" b="1" kern="0" spc="-18" dirty="0">
                <a:solidFill>
                  <a:srgbClr val="3D3838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Проведение юнит-тестирования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63339E76-7951-9E23-16F4-FEE443454909}"/>
              </a:ext>
            </a:extLst>
          </p:cNvPr>
          <p:cNvSpPr/>
          <p:nvPr/>
        </p:nvSpPr>
        <p:spPr>
          <a:xfrm>
            <a:off x="830993" y="2742115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F5AF6AF0-8BC9-5744-B7E6-74E016E8AC79}"/>
              </a:ext>
            </a:extLst>
          </p:cNvPr>
          <p:cNvSpPr/>
          <p:nvPr/>
        </p:nvSpPr>
        <p:spPr>
          <a:xfrm>
            <a:off x="830993" y="3665717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A21653ED-4B93-28FA-CF91-3FD107695A12}"/>
              </a:ext>
            </a:extLst>
          </p:cNvPr>
          <p:cNvSpPr/>
          <p:nvPr/>
        </p:nvSpPr>
        <p:spPr>
          <a:xfrm>
            <a:off x="830993" y="4592948"/>
            <a:ext cx="439698" cy="43969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05C25C1-9448-D068-BDB0-C488AECA9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1" t="1584" r="25911"/>
          <a:stretch/>
        </p:blipFill>
        <p:spPr bwMode="auto">
          <a:xfrm>
            <a:off x="7846829" y="0"/>
            <a:ext cx="678357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90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415</Words>
  <Application>Microsoft Office PowerPoint</Application>
  <PresentationFormat>Произвольный</PresentationFormat>
  <Paragraphs>108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Corbel</vt:lpstr>
      <vt:lpstr>Yu Gothic UI Light</vt:lpstr>
      <vt:lpstr>Source Sans Pro Bold</vt:lpstr>
      <vt:lpstr>Source Sans Pro</vt:lpstr>
      <vt:lpstr>Montserrat Bold</vt:lpstr>
      <vt:lpstr>Copperplate Gothic Bold</vt:lpstr>
      <vt:lpstr>Arial</vt:lpstr>
      <vt:lpstr>Source Sans Pro Medium</vt:lpstr>
      <vt:lpstr>Georgia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Мария Галеева</cp:lastModifiedBy>
  <cp:revision>12</cp:revision>
  <dcterms:created xsi:type="dcterms:W3CDTF">2025-01-16T19:20:57Z</dcterms:created>
  <dcterms:modified xsi:type="dcterms:W3CDTF">2025-01-30T12:13:03Z</dcterms:modified>
</cp:coreProperties>
</file>